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dvent Pro SemiBold" panose="020B0604020202020204" charset="0"/>
      <p:regular r:id="rId42"/>
      <p:bold r:id="rId43"/>
    </p:embeddedFont>
    <p:embeddedFont>
      <p:font typeface="Fira Sans Condensed Medium" panose="020B0603050000020004" pitchFamily="34" charset="0"/>
      <p:regular r:id="rId44"/>
      <p:bold r:id="rId45"/>
      <p:italic r:id="rId46"/>
      <p:boldItalic r:id="rId47"/>
    </p:embeddedFont>
    <p:embeddedFont>
      <p:font typeface="Fira Sans Extra Condensed Medium" panose="020B0604020202020204" charset="0"/>
      <p:regular r:id="rId48"/>
      <p:bold r:id="rId49"/>
      <p:italic r:id="rId50"/>
      <p:boldItalic r:id="rId51"/>
    </p:embeddedFont>
    <p:embeddedFont>
      <p:font typeface="Livvic Light" pitchFamily="2" charset="0"/>
      <p:regular r:id="rId52"/>
      <p:italic r:id="rId53"/>
    </p:embeddedFont>
    <p:embeddedFont>
      <p:font typeface="Maven Pro" panose="020B0604020202020204" charset="0"/>
      <p:regular r:id="rId54"/>
      <p:bold r:id="rId55"/>
    </p:embeddedFont>
    <p:embeddedFont>
      <p:font typeface="Nunito Light" pitchFamily="2" charset="0"/>
      <p:regular r:id="rId56"/>
      <p:italic r:id="rId57"/>
    </p:embeddedFont>
    <p:embeddedFont>
      <p:font typeface="Share Tech"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5a9e47a7f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5a9e47a7f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25a9e47a7f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25a9e47a7f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5a9e47a7f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5a9e47a7f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25a9e47a7f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25a9e47a7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25a9e47a7f_2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25a9e47a7f_2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25a9e47a7f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25a9e47a7f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5a9e47a7f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5a9e47a7f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25a9e47a7f_2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25a9e47a7f_2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25a9e47a7f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25a9e47a7f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25a9e47a7f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25a9e47a7f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c4305b01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25a9e47a7f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25a9e47a7f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5a9e47a7f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25a9e47a7f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5a9e47a7f_2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25a9e47a7f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25a9e47a7f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25a9e47a7f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25a9e47a7f_2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25a9e47a7f_2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25a9e47a7f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25a9e47a7f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25a9e47a7f_2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25a9e47a7f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25a9e47a7f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25a9e47a7f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25a9e47a7f_2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25a9e47a7f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25a9e47a7f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25a9e47a7f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c60e245bf_1_3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5a9e47a7f_2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5a9e47a7f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25a9e47a7f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25a9e47a7f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5a9e47a7f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25a9e47a7f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25a9e47a7f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25a9e47a7f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5a9e47a7f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25a9e47a7f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5a9e47a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5a9e47a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25a9e47a7f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25a9e47a7f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25a94e32b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25a94e32b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5a9e47a7f_2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5a9e47a7f_2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6c52a2e8d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c4305b0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5a94e32b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25a94e32b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5a94e32b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25a94e32b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25a9e47a7f_2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25a9e47a7f_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25a94e32b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25a94e32b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25a9e47a7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25a9e47a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subTitle" idx="1"/>
          </p:nvPr>
        </p:nvSpPr>
        <p:spPr>
          <a:xfrm>
            <a:off x="3367038" y="2804498"/>
            <a:ext cx="4780800" cy="130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Thành viên: Huỳnh Nguyễn Anh Duy</a:t>
            </a:r>
            <a:endParaRPr/>
          </a:p>
          <a:p>
            <a:pPr marL="0" lvl="0" indent="0" algn="r" rtl="0">
              <a:spcBef>
                <a:spcPts val="0"/>
              </a:spcBef>
              <a:spcAft>
                <a:spcPts val="0"/>
              </a:spcAft>
              <a:buNone/>
            </a:pPr>
            <a:r>
              <a:rPr lang="en"/>
              <a:t>Võ Chế Bằng</a:t>
            </a:r>
            <a:endParaRPr/>
          </a:p>
          <a:p>
            <a:pPr marL="0" lvl="0" indent="0" algn="r" rtl="0">
              <a:spcBef>
                <a:spcPts val="0"/>
              </a:spcBef>
              <a:spcAft>
                <a:spcPts val="0"/>
              </a:spcAft>
              <a:buNone/>
            </a:pPr>
            <a:r>
              <a:rPr lang="en"/>
              <a:t>Trần Gia Hy</a:t>
            </a:r>
            <a:endParaRPr/>
          </a:p>
          <a:p>
            <a:pPr marL="0" lvl="0" indent="0" algn="r" rtl="0">
              <a:spcBef>
                <a:spcPts val="0"/>
              </a:spcBef>
              <a:spcAft>
                <a:spcPts val="0"/>
              </a:spcAft>
              <a:buNone/>
            </a:pPr>
            <a:r>
              <a:rPr lang="en"/>
              <a:t>Trần Văn Nguyễn Tú</a:t>
            </a:r>
            <a:endParaRPr/>
          </a:p>
          <a:p>
            <a:pPr marL="0" lvl="0" indent="0" algn="ctr" rtl="0">
              <a:spcBef>
                <a:spcPts val="0"/>
              </a:spcBef>
              <a:spcAft>
                <a:spcPts val="0"/>
              </a:spcAft>
              <a:buNone/>
            </a:pPr>
            <a:r>
              <a:rPr lang="en"/>
              <a:t>T</a:t>
            </a:r>
            <a:endParaRPr/>
          </a:p>
        </p:txBody>
      </p:sp>
      <p:sp>
        <p:nvSpPr>
          <p:cNvPr id="431" name="Google Shape;431;p23"/>
          <p:cNvSpPr txBox="1">
            <a:spLocks noGrp="1"/>
          </p:cNvSpPr>
          <p:nvPr>
            <p:ph type="ctrTitle"/>
          </p:nvPr>
        </p:nvSpPr>
        <p:spPr>
          <a:xfrm>
            <a:off x="1509600" y="503529"/>
            <a:ext cx="6020700" cy="262616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br>
              <a:rPr lang="en" dirty="0"/>
            </a:br>
            <a:r>
              <a:rPr lang="en" dirty="0"/>
              <a:t>Bài báo cáo</a:t>
            </a:r>
            <a:br>
              <a:rPr lang="en" dirty="0"/>
            </a:br>
            <a:r>
              <a:rPr lang="en" dirty="0"/>
              <a:t>Quản lý thư viện</a:t>
            </a:r>
            <a:br>
              <a:rPr lang="en" dirty="0"/>
            </a:br>
            <a:endParaRPr dirty="0"/>
          </a:p>
        </p:txBody>
      </p:sp>
      <p:sp>
        <p:nvSpPr>
          <p:cNvPr id="432" name="Google Shape;432;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3"/>
          <p:cNvGrpSpPr/>
          <p:nvPr/>
        </p:nvGrpSpPr>
        <p:grpSpPr>
          <a:xfrm>
            <a:off x="4472500" y="3928605"/>
            <a:ext cx="199001" cy="867198"/>
            <a:chOff x="4475150" y="4052605"/>
            <a:chExt cx="199001" cy="867198"/>
          </a:xfrm>
        </p:grpSpPr>
        <p:sp>
          <p:nvSpPr>
            <p:cNvPr id="454" name="Google Shape;454;p23"/>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2"/>
          <p:cNvSpPr txBox="1">
            <a:spLocks noGrp="1"/>
          </p:cNvSpPr>
          <p:nvPr>
            <p:ph type="ctrTitle"/>
          </p:nvPr>
        </p:nvSpPr>
        <p:spPr>
          <a:xfrm>
            <a:off x="612180" y="230650"/>
            <a:ext cx="7062900" cy="837300"/>
          </a:xfrm>
          <a:prstGeom prst="rect">
            <a:avLst/>
          </a:prstGeom>
        </p:spPr>
        <p:txBody>
          <a:bodyPr spcFirstLastPara="1" wrap="square" lIns="91425" tIns="91425" rIns="91425" bIns="91425" anchor="b" anchorCtr="0">
            <a:noAutofit/>
          </a:bodyPr>
          <a:lstStyle/>
          <a:p>
            <a:pPr marL="457200" lvl="0" indent="-304800" algn="ctr" rtl="0">
              <a:spcBef>
                <a:spcPts val="0"/>
              </a:spcBef>
              <a:spcAft>
                <a:spcPts val="0"/>
              </a:spcAft>
              <a:buSzPts val="1200"/>
              <a:buAutoNum type="arabicParenR"/>
            </a:pPr>
            <a:r>
              <a:rPr lang="en" dirty="0"/>
              <a:t>Struct Human</a:t>
            </a:r>
            <a:endParaRPr dirty="0"/>
          </a:p>
        </p:txBody>
      </p:sp>
      <p:sp>
        <p:nvSpPr>
          <p:cNvPr id="596" name="Google Shape;596;p32"/>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597" name="Google Shape;597;p32"/>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598" name="Google Shape;598;p32"/>
          <p:cNvSpPr txBox="1"/>
          <p:nvPr/>
        </p:nvSpPr>
        <p:spPr>
          <a:xfrm>
            <a:off x="4776925" y="1271550"/>
            <a:ext cx="3597000" cy="32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aven Pro"/>
                <a:ea typeface="Maven Pro"/>
                <a:cs typeface="Maven Pro"/>
                <a:sym typeface="Maven Pro"/>
              </a:rPr>
              <a:t>Bao gồm:</a:t>
            </a:r>
            <a:endParaRPr sz="24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Tên người mượn</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Ngày mượn</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Ngày trả</a:t>
            </a: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0" lvl="0" indent="0" algn="l" rtl="0">
              <a:spcBef>
                <a:spcPts val="0"/>
              </a:spcBef>
              <a:spcAft>
                <a:spcPts val="0"/>
              </a:spcAft>
              <a:buNone/>
            </a:pPr>
            <a:r>
              <a:rPr lang="en" sz="1600">
                <a:solidFill>
                  <a:schemeClr val="lt1"/>
                </a:solidFill>
                <a:latin typeface="Maven Pro"/>
                <a:ea typeface="Maven Pro"/>
                <a:cs typeface="Maven Pro"/>
                <a:sym typeface="Maven Pro"/>
              </a:rPr>
              <a:t>Struct Human dùng để lưu cá thuộc tính của người mượn sách.</a:t>
            </a:r>
            <a:endParaRPr sz="1600">
              <a:solidFill>
                <a:schemeClr val="lt1"/>
              </a:solidFill>
              <a:latin typeface="Maven Pro"/>
              <a:ea typeface="Maven Pro"/>
              <a:cs typeface="Maven Pro"/>
              <a:sym typeface="Maven Pro"/>
            </a:endParaRPr>
          </a:p>
        </p:txBody>
      </p:sp>
      <p:pic>
        <p:nvPicPr>
          <p:cNvPr id="599" name="Google Shape;599;p32"/>
          <p:cNvPicPr preferRelativeResize="0"/>
          <p:nvPr/>
        </p:nvPicPr>
        <p:blipFill>
          <a:blip r:embed="rId3">
            <a:alphaModFix/>
          </a:blip>
          <a:stretch>
            <a:fillRect/>
          </a:stretch>
        </p:blipFill>
        <p:spPr>
          <a:xfrm>
            <a:off x="870650" y="1518175"/>
            <a:ext cx="3448050" cy="1828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3"/>
          <p:cNvSpPr txBox="1">
            <a:spLocks noGrp="1"/>
          </p:cNvSpPr>
          <p:nvPr>
            <p:ph type="ctrTitle"/>
          </p:nvPr>
        </p:nvSpPr>
        <p:spPr>
          <a:xfrm>
            <a:off x="612180" y="230650"/>
            <a:ext cx="7062900" cy="837300"/>
          </a:xfrm>
          <a:prstGeom prst="rect">
            <a:avLst/>
          </a:prstGeom>
        </p:spPr>
        <p:txBody>
          <a:bodyPr spcFirstLastPara="1" wrap="square" lIns="91425" tIns="91425" rIns="91425" bIns="91425" anchor="b" anchorCtr="0">
            <a:noAutofit/>
          </a:bodyPr>
          <a:lstStyle/>
          <a:p>
            <a:pPr marL="457200" lvl="0" indent="-304800" algn="ctr" rtl="0">
              <a:spcBef>
                <a:spcPts val="0"/>
              </a:spcBef>
              <a:spcAft>
                <a:spcPts val="0"/>
              </a:spcAft>
              <a:buSzPts val="1200"/>
              <a:buAutoNum type="arabicParenR"/>
            </a:pPr>
            <a:r>
              <a:rPr lang="en" dirty="0"/>
              <a:t>1. Chức năng thêm sách</a:t>
            </a:r>
            <a:endParaRPr dirty="0"/>
          </a:p>
        </p:txBody>
      </p:sp>
      <p:sp>
        <p:nvSpPr>
          <p:cNvPr id="605" name="Google Shape;605;p33"/>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606" name="Google Shape;606;p33"/>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607" name="Google Shape;607;p33"/>
          <p:cNvPicPr preferRelativeResize="0"/>
          <p:nvPr/>
        </p:nvPicPr>
        <p:blipFill>
          <a:blip r:embed="rId3">
            <a:alphaModFix/>
          </a:blip>
          <a:stretch>
            <a:fillRect/>
          </a:stretch>
        </p:blipFill>
        <p:spPr>
          <a:xfrm>
            <a:off x="152400" y="1067950"/>
            <a:ext cx="5266026" cy="3312650"/>
          </a:xfrm>
          <a:prstGeom prst="rect">
            <a:avLst/>
          </a:prstGeom>
          <a:noFill/>
          <a:ln>
            <a:noFill/>
          </a:ln>
        </p:spPr>
      </p:pic>
      <p:pic>
        <p:nvPicPr>
          <p:cNvPr id="608" name="Google Shape;608;p33"/>
          <p:cNvPicPr preferRelativeResize="0"/>
          <p:nvPr/>
        </p:nvPicPr>
        <p:blipFill>
          <a:blip r:embed="rId4">
            <a:alphaModFix/>
          </a:blip>
          <a:stretch>
            <a:fillRect/>
          </a:stretch>
        </p:blipFill>
        <p:spPr>
          <a:xfrm>
            <a:off x="5639550" y="1067950"/>
            <a:ext cx="3272775" cy="33126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4"/>
          <p:cNvSpPr txBox="1">
            <a:spLocks noGrp="1"/>
          </p:cNvSpPr>
          <p:nvPr>
            <p:ph type="ctrTitle"/>
          </p:nvPr>
        </p:nvSpPr>
        <p:spPr>
          <a:xfrm>
            <a:off x="332200" y="230650"/>
            <a:ext cx="8488500" cy="837300"/>
          </a:xfrm>
          <a:prstGeom prst="rect">
            <a:avLst/>
          </a:prstGeom>
        </p:spPr>
        <p:txBody>
          <a:bodyPr spcFirstLastPara="1" wrap="square" lIns="91425" tIns="91425" rIns="91425" bIns="91425" anchor="b" anchorCtr="0">
            <a:noAutofit/>
          </a:bodyPr>
          <a:lstStyle/>
          <a:p>
            <a:pPr marL="457200" lvl="0" indent="-304800" algn="ctr" rtl="0">
              <a:spcBef>
                <a:spcPts val="0"/>
              </a:spcBef>
              <a:spcAft>
                <a:spcPts val="0"/>
              </a:spcAft>
              <a:buSzPts val="1200"/>
              <a:buAutoNum type="arabicParenR"/>
            </a:pPr>
            <a:r>
              <a:rPr lang="en" dirty="0"/>
              <a:t>2. Chức năng xuất danh sách</a:t>
            </a:r>
            <a:endParaRPr dirty="0"/>
          </a:p>
        </p:txBody>
      </p:sp>
      <p:sp>
        <p:nvSpPr>
          <p:cNvPr id="614" name="Google Shape;614;p34"/>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615" name="Google Shape;615;p34"/>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616" name="Google Shape;616;p34"/>
          <p:cNvPicPr preferRelativeResize="0"/>
          <p:nvPr/>
        </p:nvPicPr>
        <p:blipFill>
          <a:blip r:embed="rId3">
            <a:alphaModFix/>
          </a:blip>
          <a:stretch>
            <a:fillRect/>
          </a:stretch>
        </p:blipFill>
        <p:spPr>
          <a:xfrm>
            <a:off x="166100" y="1260100"/>
            <a:ext cx="8820698" cy="3070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35"/>
          <p:cNvPicPr preferRelativeResize="0"/>
          <p:nvPr/>
        </p:nvPicPr>
        <p:blipFill>
          <a:blip r:embed="rId3">
            <a:alphaModFix/>
          </a:blip>
          <a:stretch>
            <a:fillRect/>
          </a:stretch>
        </p:blipFill>
        <p:spPr>
          <a:xfrm>
            <a:off x="152400" y="618600"/>
            <a:ext cx="8839199" cy="31273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p:nvPr/>
        </p:nvSpPr>
        <p:spPr>
          <a:xfrm>
            <a:off x="264475" y="114651"/>
            <a:ext cx="74982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dirty="0">
                <a:solidFill>
                  <a:schemeClr val="lt1"/>
                </a:solidFill>
                <a:latin typeface="Maven Pro"/>
                <a:ea typeface="Maven Pro"/>
                <a:cs typeface="Maven Pro"/>
                <a:sym typeface="Maven Pro"/>
              </a:rPr>
              <a:t>3. </a:t>
            </a:r>
            <a:r>
              <a:rPr lang="en-US" sz="4800" dirty="0" err="1">
                <a:solidFill>
                  <a:schemeClr val="lt1"/>
                </a:solidFill>
                <a:latin typeface="Maven Pro"/>
                <a:ea typeface="Maven Pro"/>
                <a:cs typeface="Maven Pro"/>
                <a:sym typeface="Maven Pro"/>
              </a:rPr>
              <a:t>Chỉnh</a:t>
            </a:r>
            <a:r>
              <a:rPr lang="en-US" sz="4800" dirty="0">
                <a:solidFill>
                  <a:schemeClr val="lt1"/>
                </a:solidFill>
                <a:latin typeface="Maven Pro"/>
                <a:ea typeface="Maven Pro"/>
                <a:cs typeface="Maven Pro"/>
                <a:sym typeface="Maven Pro"/>
              </a:rPr>
              <a:t> </a:t>
            </a:r>
            <a:r>
              <a:rPr lang="en-US" sz="4800" dirty="0" err="1">
                <a:solidFill>
                  <a:schemeClr val="lt1"/>
                </a:solidFill>
                <a:latin typeface="Maven Pro"/>
                <a:ea typeface="Maven Pro"/>
                <a:cs typeface="Maven Pro"/>
                <a:sym typeface="Maven Pro"/>
              </a:rPr>
              <a:t>sửa</a:t>
            </a:r>
            <a:endParaRPr lang="en-US" sz="4800" dirty="0">
              <a:solidFill>
                <a:schemeClr val="lt1"/>
              </a:solidFill>
              <a:latin typeface="Maven Pro"/>
              <a:ea typeface="Maven Pro"/>
              <a:cs typeface="Maven Pro"/>
              <a:sym typeface="Maven Pro"/>
            </a:endParaRPr>
          </a:p>
        </p:txBody>
      </p:sp>
      <p:pic>
        <p:nvPicPr>
          <p:cNvPr id="627" name="Google Shape;627;p36"/>
          <p:cNvPicPr preferRelativeResize="0"/>
          <p:nvPr/>
        </p:nvPicPr>
        <p:blipFill>
          <a:blip r:embed="rId3">
            <a:alphaModFix/>
          </a:blip>
          <a:stretch>
            <a:fillRect/>
          </a:stretch>
        </p:blipFill>
        <p:spPr>
          <a:xfrm>
            <a:off x="2724150" y="3483975"/>
            <a:ext cx="2962275" cy="1219200"/>
          </a:xfrm>
          <a:prstGeom prst="rect">
            <a:avLst/>
          </a:prstGeom>
          <a:noFill/>
          <a:ln>
            <a:noFill/>
          </a:ln>
        </p:spPr>
      </p:pic>
      <p:pic>
        <p:nvPicPr>
          <p:cNvPr id="628" name="Google Shape;628;p36"/>
          <p:cNvPicPr preferRelativeResize="0"/>
          <p:nvPr/>
        </p:nvPicPr>
        <p:blipFill>
          <a:blip r:embed="rId4">
            <a:alphaModFix/>
          </a:blip>
          <a:stretch>
            <a:fillRect/>
          </a:stretch>
        </p:blipFill>
        <p:spPr>
          <a:xfrm>
            <a:off x="1471604" y="1037950"/>
            <a:ext cx="6200793" cy="2078625"/>
          </a:xfrm>
          <a:prstGeom prst="rect">
            <a:avLst/>
          </a:prstGeom>
          <a:noFill/>
          <a:ln>
            <a:noFill/>
          </a:ln>
        </p:spPr>
      </p:pic>
      <p:sp>
        <p:nvSpPr>
          <p:cNvPr id="6" name="TextBox 5">
            <a:extLst>
              <a:ext uri="{FF2B5EF4-FFF2-40B4-BE49-F238E27FC236}">
                <a16:creationId xmlns:a16="http://schemas.microsoft.com/office/drawing/2014/main" id="{E294DC99-50BA-4AE2-8C5F-8D2ED77771C6}"/>
              </a:ext>
            </a:extLst>
          </p:cNvPr>
          <p:cNvSpPr txBox="1"/>
          <p:nvPr/>
        </p:nvSpPr>
        <p:spPr>
          <a:xfrm>
            <a:off x="2286000" y="2198934"/>
            <a:ext cx="4572000" cy="307777"/>
          </a:xfrm>
          <a:prstGeom prst="rect">
            <a:avLst/>
          </a:prstGeom>
          <a:noFill/>
        </p:spPr>
        <p:txBody>
          <a:bodyPr wrap="square">
            <a:spAutoFit/>
          </a:bodyPr>
          <a:lstStyle/>
          <a:p>
            <a:pPr marL="0" lvl="0" indent="0" algn="ctr" rtl="0">
              <a:spcBef>
                <a:spcPts val="0"/>
              </a:spcBef>
              <a:spcAft>
                <a:spcPts val="0"/>
              </a:spcAft>
              <a:buNone/>
            </a:pPr>
            <a:r>
              <a:rPr lang="en-US" sz="1400" dirty="0">
                <a:solidFill>
                  <a:schemeClr val="lt1"/>
                </a:solidFill>
                <a:latin typeface="Maven Pro"/>
                <a:ea typeface="Maven Pro"/>
                <a:cs typeface="Maven Pro"/>
                <a:sym typeface="Maven Pro"/>
              </a:rPr>
              <a:t>3. </a:t>
            </a:r>
            <a:r>
              <a:rPr lang="en-US" sz="1400" dirty="0" err="1">
                <a:solidFill>
                  <a:schemeClr val="lt1"/>
                </a:solidFill>
                <a:latin typeface="Maven Pro"/>
                <a:ea typeface="Maven Pro"/>
                <a:cs typeface="Maven Pro"/>
                <a:sym typeface="Maven Pro"/>
              </a:rPr>
              <a:t>Chỉnh</a:t>
            </a:r>
            <a:r>
              <a:rPr lang="en-US" sz="1400" dirty="0">
                <a:solidFill>
                  <a:schemeClr val="lt1"/>
                </a:solidFill>
                <a:latin typeface="Maven Pro"/>
                <a:ea typeface="Maven Pro"/>
                <a:cs typeface="Maven Pro"/>
                <a:sym typeface="Maven Pro"/>
              </a:rPr>
              <a:t> </a:t>
            </a:r>
            <a:r>
              <a:rPr lang="en-US" sz="1400" dirty="0" err="1">
                <a:solidFill>
                  <a:schemeClr val="lt1"/>
                </a:solidFill>
                <a:latin typeface="Maven Pro"/>
                <a:ea typeface="Maven Pro"/>
                <a:cs typeface="Maven Pro"/>
                <a:sym typeface="Maven Pro"/>
              </a:rPr>
              <a:t>sửa</a:t>
            </a:r>
            <a:endParaRPr lang="en-US" sz="1400" dirty="0">
              <a:solidFill>
                <a:schemeClr val="lt1"/>
              </a:solidFill>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7"/>
          <p:cNvSpPr txBox="1"/>
          <p:nvPr/>
        </p:nvSpPr>
        <p:spPr>
          <a:xfrm>
            <a:off x="880100" y="72946"/>
            <a:ext cx="74982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lt1"/>
                </a:solidFill>
                <a:latin typeface="Maven Pro"/>
                <a:ea typeface="Maven Pro"/>
                <a:cs typeface="Maven Pro"/>
                <a:sym typeface="Maven Pro"/>
              </a:rPr>
              <a:t>3.1 Chỉnh sửa thông tin sách</a:t>
            </a:r>
            <a:endParaRPr sz="4800" dirty="0">
              <a:solidFill>
                <a:schemeClr val="lt1"/>
              </a:solidFill>
              <a:latin typeface="Maven Pro"/>
              <a:ea typeface="Maven Pro"/>
              <a:cs typeface="Maven Pro"/>
              <a:sym typeface="Maven Pro"/>
            </a:endParaRPr>
          </a:p>
        </p:txBody>
      </p:sp>
      <p:pic>
        <p:nvPicPr>
          <p:cNvPr id="634" name="Google Shape;634;p37"/>
          <p:cNvPicPr preferRelativeResize="0"/>
          <p:nvPr/>
        </p:nvPicPr>
        <p:blipFill>
          <a:blip r:embed="rId3">
            <a:alphaModFix/>
          </a:blip>
          <a:stretch>
            <a:fillRect/>
          </a:stretch>
        </p:blipFill>
        <p:spPr>
          <a:xfrm>
            <a:off x="2275561" y="1015100"/>
            <a:ext cx="4592879" cy="3930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40" name="Google Shape;640;p38"/>
          <p:cNvPicPr preferRelativeResize="0"/>
          <p:nvPr/>
        </p:nvPicPr>
        <p:blipFill>
          <a:blip r:embed="rId3">
            <a:alphaModFix/>
          </a:blip>
          <a:stretch>
            <a:fillRect/>
          </a:stretch>
        </p:blipFill>
        <p:spPr>
          <a:xfrm>
            <a:off x="931371" y="606600"/>
            <a:ext cx="7281257" cy="39302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9"/>
          <p:cNvSpPr txBox="1"/>
          <p:nvPr/>
        </p:nvSpPr>
        <p:spPr>
          <a:xfrm>
            <a:off x="822900" y="0"/>
            <a:ext cx="74982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lt1"/>
                </a:solidFill>
                <a:latin typeface="Maven Pro"/>
                <a:ea typeface="Maven Pro"/>
                <a:cs typeface="Maven Pro"/>
                <a:sym typeface="Maven Pro"/>
              </a:rPr>
              <a:t>3.2 Xóa sách</a:t>
            </a:r>
            <a:endParaRPr sz="4800" dirty="0">
              <a:solidFill>
                <a:schemeClr val="lt1"/>
              </a:solidFill>
              <a:latin typeface="Maven Pro"/>
              <a:ea typeface="Maven Pro"/>
              <a:cs typeface="Maven Pro"/>
              <a:sym typeface="Maven Pro"/>
            </a:endParaRPr>
          </a:p>
        </p:txBody>
      </p:sp>
      <p:pic>
        <p:nvPicPr>
          <p:cNvPr id="646" name="Google Shape;646;p39"/>
          <p:cNvPicPr preferRelativeResize="0"/>
          <p:nvPr/>
        </p:nvPicPr>
        <p:blipFill>
          <a:blip r:embed="rId3">
            <a:alphaModFix/>
          </a:blip>
          <a:stretch>
            <a:fillRect/>
          </a:stretch>
        </p:blipFill>
        <p:spPr>
          <a:xfrm>
            <a:off x="2048825" y="800100"/>
            <a:ext cx="5046351" cy="4156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0"/>
          <p:cNvSpPr txBox="1">
            <a:spLocks noGrp="1"/>
          </p:cNvSpPr>
          <p:nvPr>
            <p:ph type="ctrTitle"/>
          </p:nvPr>
        </p:nvSpPr>
        <p:spPr>
          <a:xfrm>
            <a:off x="332200" y="230650"/>
            <a:ext cx="8488500" cy="8373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dirty="0"/>
              <a:t>4. Ghi file</a:t>
            </a:r>
            <a:endParaRPr dirty="0"/>
          </a:p>
        </p:txBody>
      </p:sp>
      <p:sp>
        <p:nvSpPr>
          <p:cNvPr id="652" name="Google Shape;652;p40"/>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653" name="Google Shape;653;p40"/>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654" name="Google Shape;654;p40"/>
          <p:cNvPicPr preferRelativeResize="0"/>
          <p:nvPr/>
        </p:nvPicPr>
        <p:blipFill>
          <a:blip r:embed="rId3">
            <a:alphaModFix/>
          </a:blip>
          <a:stretch>
            <a:fillRect/>
          </a:stretch>
        </p:blipFill>
        <p:spPr>
          <a:xfrm>
            <a:off x="0" y="994400"/>
            <a:ext cx="9144000" cy="41490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41"/>
          <p:cNvPicPr preferRelativeResize="0"/>
          <p:nvPr/>
        </p:nvPicPr>
        <p:blipFill>
          <a:blip r:embed="rId3">
            <a:alphaModFix/>
          </a:blip>
          <a:stretch>
            <a:fillRect/>
          </a:stretch>
        </p:blipFill>
        <p:spPr>
          <a:xfrm>
            <a:off x="152400" y="1752575"/>
            <a:ext cx="8839200" cy="1790700"/>
          </a:xfrm>
          <a:prstGeom prst="rect">
            <a:avLst/>
          </a:prstGeom>
          <a:noFill/>
          <a:ln>
            <a:noFill/>
          </a:ln>
        </p:spPr>
      </p:pic>
      <p:sp>
        <p:nvSpPr>
          <p:cNvPr id="660" name="Google Shape;660;p41"/>
          <p:cNvSpPr txBox="1"/>
          <p:nvPr/>
        </p:nvSpPr>
        <p:spPr>
          <a:xfrm>
            <a:off x="1257299" y="285750"/>
            <a:ext cx="7204417"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1"/>
                </a:solidFill>
                <a:latin typeface="Maven Pro"/>
                <a:ea typeface="Maven Pro"/>
                <a:cs typeface="Maven Pro"/>
                <a:sym typeface="Maven Pro"/>
              </a:rPr>
              <a:t>File sau khi được ghi vào</a:t>
            </a:r>
            <a:endParaRPr sz="4800" dirty="0">
              <a:solidFill>
                <a:schemeClr val="lt1"/>
              </a:solidFill>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4"/>
          <p:cNvSpPr txBox="1">
            <a:spLocks noGrp="1"/>
          </p:cNvSpPr>
          <p:nvPr>
            <p:ph type="ctrTitle" idx="8"/>
          </p:nvPr>
        </p:nvSpPr>
        <p:spPr>
          <a:xfrm>
            <a:off x="621623" y="411675"/>
            <a:ext cx="8070600" cy="577800"/>
          </a:xfrm>
          <a:prstGeom prst="rect">
            <a:avLst/>
          </a:prstGeom>
        </p:spPr>
        <p:txBody>
          <a:bodyPr spcFirstLastPara="1" wrap="square" lIns="91425" tIns="91425" rIns="76950" bIns="91425" anchor="b" anchorCtr="0">
            <a:noAutofit/>
          </a:bodyPr>
          <a:lstStyle/>
          <a:p>
            <a:pPr marL="0" lvl="0" indent="0" algn="ctr" rtl="0">
              <a:spcBef>
                <a:spcPts val="0"/>
              </a:spcBef>
              <a:spcAft>
                <a:spcPts val="0"/>
              </a:spcAft>
              <a:buNone/>
            </a:pPr>
            <a:r>
              <a:rPr lang="en"/>
              <a:t>KHÁI QUÁT</a:t>
            </a:r>
            <a:endParaRPr sz="3000"/>
          </a:p>
        </p:txBody>
      </p:sp>
      <p:sp>
        <p:nvSpPr>
          <p:cNvPr id="462" name="Google Shape;462;p24"/>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endParaRPr/>
          </a:p>
        </p:txBody>
      </p:sp>
      <p:sp>
        <p:nvSpPr>
          <p:cNvPr id="463" name="Google Shape;463;p24"/>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a:t>
            </a:r>
            <a:endParaRPr/>
          </a:p>
        </p:txBody>
      </p:sp>
      <p:sp>
        <p:nvSpPr>
          <p:cNvPr id="464" name="Google Shape;464;p24"/>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Kết luận</a:t>
            </a:r>
            <a:endParaRPr/>
          </a:p>
        </p:txBody>
      </p:sp>
      <p:sp>
        <p:nvSpPr>
          <p:cNvPr id="465" name="Google Shape;465;p24"/>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a:t>
            </a:r>
            <a:endParaRPr/>
          </a:p>
        </p:txBody>
      </p:sp>
      <p:sp>
        <p:nvSpPr>
          <p:cNvPr id="466" name="Google Shape;466;p24"/>
          <p:cNvSpPr txBox="1">
            <a:spLocks noGrp="1"/>
          </p:cNvSpPr>
          <p:nvPr>
            <p:ph type="subTitle" idx="1"/>
          </p:nvPr>
        </p:nvSpPr>
        <p:spPr>
          <a:xfrm>
            <a:off x="1218549" y="1865500"/>
            <a:ext cx="16395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Ngôn ngữ lập trình C</a:t>
            </a:r>
            <a:endParaRPr/>
          </a:p>
        </p:txBody>
      </p:sp>
      <p:sp>
        <p:nvSpPr>
          <p:cNvPr id="467" name="Google Shape;467;p24"/>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Lý do chọn đề tài </a:t>
            </a:r>
            <a:endParaRPr/>
          </a:p>
        </p:txBody>
      </p:sp>
      <p:sp>
        <p:nvSpPr>
          <p:cNvPr id="468" name="Google Shape;468;p24"/>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Xây dựng chương trình quản thư viện</a:t>
            </a:r>
            <a:endParaRPr/>
          </a:p>
        </p:txBody>
      </p:sp>
      <p:sp>
        <p:nvSpPr>
          <p:cNvPr id="469" name="Google Shape;469;p24"/>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a:t>
            </a:r>
            <a:endParaRPr/>
          </a:p>
        </p:txBody>
      </p:sp>
      <p:cxnSp>
        <p:nvCxnSpPr>
          <p:cNvPr id="470" name="Google Shape;470;p24"/>
          <p:cNvCxnSpPr>
            <a:stCxn id="471" idx="3"/>
            <a:endCxn id="472" idx="1"/>
          </p:cNvCxnSpPr>
          <p:nvPr/>
        </p:nvCxnSpPr>
        <p:spPr>
          <a:xfrm>
            <a:off x="4234575" y="2035325"/>
            <a:ext cx="674700" cy="600"/>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473" name="Google Shape;473;p24"/>
          <p:cNvCxnSpPr>
            <a:stCxn id="474" idx="2"/>
            <a:endCxn id="475" idx="0"/>
          </p:cNvCxnSpPr>
          <p:nvPr/>
        </p:nvCxnSpPr>
        <p:spPr>
          <a:xfrm rot="5400000">
            <a:off x="4277915" y="2017276"/>
            <a:ext cx="544200" cy="1442400"/>
          </a:xfrm>
          <a:prstGeom prst="bentConnector3">
            <a:avLst>
              <a:gd name="adj1" fmla="val 50002"/>
            </a:avLst>
          </a:prstGeom>
          <a:noFill/>
          <a:ln w="9525" cap="flat" cmpd="sng">
            <a:solidFill>
              <a:schemeClr val="lt2"/>
            </a:solidFill>
            <a:prstDash val="solid"/>
            <a:round/>
            <a:headEnd type="none" w="med" len="med"/>
            <a:tailEnd type="none" w="med" len="med"/>
          </a:ln>
        </p:spPr>
      </p:cxnSp>
      <p:cxnSp>
        <p:nvCxnSpPr>
          <p:cNvPr id="476" name="Google Shape;476;p24"/>
          <p:cNvCxnSpPr>
            <a:stCxn id="477" idx="3"/>
            <a:endCxn id="478"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pic>
        <p:nvPicPr>
          <p:cNvPr id="474" name="Google Shape;474;p24"/>
          <p:cNvPicPr preferRelativeResize="0"/>
          <p:nvPr/>
        </p:nvPicPr>
        <p:blipFill>
          <a:blip r:embed="rId3">
            <a:alphaModFix/>
          </a:blip>
          <a:stretch>
            <a:fillRect/>
          </a:stretch>
        </p:blipFill>
        <p:spPr>
          <a:xfrm>
            <a:off x="4840752" y="1605450"/>
            <a:ext cx="860926" cy="860926"/>
          </a:xfrm>
          <a:prstGeom prst="rect">
            <a:avLst/>
          </a:prstGeom>
          <a:noFill/>
          <a:ln>
            <a:noFill/>
          </a:ln>
        </p:spPr>
      </p:pic>
      <p:pic>
        <p:nvPicPr>
          <p:cNvPr id="479" name="Google Shape;479;p24"/>
          <p:cNvPicPr preferRelativeResize="0"/>
          <p:nvPr/>
        </p:nvPicPr>
        <p:blipFill>
          <a:blip r:embed="rId4">
            <a:alphaModFix/>
          </a:blip>
          <a:stretch>
            <a:fillRect/>
          </a:stretch>
        </p:blipFill>
        <p:spPr>
          <a:xfrm>
            <a:off x="3365726" y="1575750"/>
            <a:ext cx="967226" cy="967226"/>
          </a:xfrm>
          <a:prstGeom prst="rect">
            <a:avLst/>
          </a:prstGeom>
          <a:noFill/>
          <a:ln>
            <a:noFill/>
          </a:ln>
        </p:spPr>
      </p:pic>
      <p:pic>
        <p:nvPicPr>
          <p:cNvPr id="475" name="Google Shape;475;p24"/>
          <p:cNvPicPr preferRelativeResize="0"/>
          <p:nvPr/>
        </p:nvPicPr>
        <p:blipFill>
          <a:blip r:embed="rId5">
            <a:alphaModFix/>
          </a:blip>
          <a:stretch>
            <a:fillRect/>
          </a:stretch>
        </p:blipFill>
        <p:spPr>
          <a:xfrm>
            <a:off x="3430975" y="3010600"/>
            <a:ext cx="795674" cy="795674"/>
          </a:xfrm>
          <a:prstGeom prst="rect">
            <a:avLst/>
          </a:prstGeom>
          <a:noFill/>
          <a:ln>
            <a:noFill/>
          </a:ln>
        </p:spPr>
      </p:pic>
      <p:pic>
        <p:nvPicPr>
          <p:cNvPr id="480" name="Google Shape;480;p24"/>
          <p:cNvPicPr preferRelativeResize="0"/>
          <p:nvPr/>
        </p:nvPicPr>
        <p:blipFill>
          <a:blip r:embed="rId6">
            <a:alphaModFix/>
          </a:blip>
          <a:stretch>
            <a:fillRect/>
          </a:stretch>
        </p:blipFill>
        <p:spPr>
          <a:xfrm>
            <a:off x="4873375" y="3010600"/>
            <a:ext cx="795675" cy="795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2"/>
          <p:cNvSpPr txBox="1">
            <a:spLocks noGrp="1"/>
          </p:cNvSpPr>
          <p:nvPr>
            <p:ph type="ctrTitle"/>
          </p:nvPr>
        </p:nvSpPr>
        <p:spPr>
          <a:xfrm>
            <a:off x="332200" y="230650"/>
            <a:ext cx="8488500" cy="8373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dirty="0"/>
              <a:t>5. Chức năng tìm kiếm thông tin</a:t>
            </a:r>
            <a:endParaRPr dirty="0"/>
          </a:p>
        </p:txBody>
      </p:sp>
      <p:sp>
        <p:nvSpPr>
          <p:cNvPr id="666" name="Google Shape;666;p42"/>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667" name="Google Shape;667;p42"/>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668" name="Google Shape;668;p42"/>
          <p:cNvPicPr preferRelativeResize="0"/>
          <p:nvPr/>
        </p:nvPicPr>
        <p:blipFill>
          <a:blip r:embed="rId3">
            <a:alphaModFix/>
          </a:blip>
          <a:stretch>
            <a:fillRect/>
          </a:stretch>
        </p:blipFill>
        <p:spPr>
          <a:xfrm>
            <a:off x="83825" y="1549800"/>
            <a:ext cx="5151124" cy="2686050"/>
          </a:xfrm>
          <a:prstGeom prst="rect">
            <a:avLst/>
          </a:prstGeom>
          <a:noFill/>
          <a:ln>
            <a:noFill/>
          </a:ln>
        </p:spPr>
      </p:pic>
      <p:pic>
        <p:nvPicPr>
          <p:cNvPr id="669" name="Google Shape;669;p42"/>
          <p:cNvPicPr preferRelativeResize="0"/>
          <p:nvPr/>
        </p:nvPicPr>
        <p:blipFill>
          <a:blip r:embed="rId4">
            <a:alphaModFix/>
          </a:blip>
          <a:stretch>
            <a:fillRect/>
          </a:stretch>
        </p:blipFill>
        <p:spPr>
          <a:xfrm>
            <a:off x="5612125" y="2195525"/>
            <a:ext cx="3210900" cy="1285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3"/>
          <p:cNvSpPr txBox="1"/>
          <p:nvPr/>
        </p:nvSpPr>
        <p:spPr>
          <a:xfrm>
            <a:off x="880100" y="354300"/>
            <a:ext cx="74982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lt1"/>
                </a:solidFill>
                <a:latin typeface="Maven Pro"/>
                <a:ea typeface="Maven Pro"/>
                <a:cs typeface="Maven Pro"/>
                <a:sym typeface="Maven Pro"/>
              </a:rPr>
              <a:t>5.1 Tìm theo tên sách</a:t>
            </a:r>
            <a:endParaRPr sz="4800" dirty="0">
              <a:solidFill>
                <a:schemeClr val="lt1"/>
              </a:solidFill>
              <a:latin typeface="Maven Pro"/>
              <a:ea typeface="Maven Pro"/>
              <a:cs typeface="Maven Pro"/>
              <a:sym typeface="Maven Pro"/>
            </a:endParaRPr>
          </a:p>
        </p:txBody>
      </p:sp>
      <p:pic>
        <p:nvPicPr>
          <p:cNvPr id="675" name="Google Shape;675;p43"/>
          <p:cNvPicPr preferRelativeResize="0"/>
          <p:nvPr/>
        </p:nvPicPr>
        <p:blipFill>
          <a:blip r:embed="rId3">
            <a:alphaModFix/>
          </a:blip>
          <a:stretch>
            <a:fillRect/>
          </a:stretch>
        </p:blipFill>
        <p:spPr>
          <a:xfrm>
            <a:off x="2404125" y="1449400"/>
            <a:ext cx="4733925" cy="2686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44"/>
          <p:cNvPicPr preferRelativeResize="0"/>
          <p:nvPr/>
        </p:nvPicPr>
        <p:blipFill>
          <a:blip r:embed="rId3">
            <a:alphaModFix/>
          </a:blip>
          <a:stretch>
            <a:fillRect/>
          </a:stretch>
        </p:blipFill>
        <p:spPr>
          <a:xfrm>
            <a:off x="483850" y="1029100"/>
            <a:ext cx="8294374" cy="29094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5"/>
          <p:cNvSpPr txBox="1"/>
          <p:nvPr/>
        </p:nvSpPr>
        <p:spPr>
          <a:xfrm>
            <a:off x="822900" y="320025"/>
            <a:ext cx="74982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lt1"/>
                </a:solidFill>
                <a:latin typeface="Maven Pro"/>
                <a:ea typeface="Maven Pro"/>
                <a:cs typeface="Maven Pro"/>
                <a:sym typeface="Maven Pro"/>
              </a:rPr>
              <a:t>5.2 Tìm theo thể loại</a:t>
            </a:r>
            <a:endParaRPr sz="4800" dirty="0">
              <a:solidFill>
                <a:schemeClr val="lt1"/>
              </a:solidFill>
              <a:latin typeface="Maven Pro"/>
              <a:ea typeface="Maven Pro"/>
              <a:cs typeface="Maven Pro"/>
              <a:sym typeface="Maven Pro"/>
            </a:endParaRPr>
          </a:p>
        </p:txBody>
      </p:sp>
      <p:pic>
        <p:nvPicPr>
          <p:cNvPr id="686" name="Google Shape;686;p45"/>
          <p:cNvPicPr preferRelativeResize="0"/>
          <p:nvPr/>
        </p:nvPicPr>
        <p:blipFill>
          <a:blip r:embed="rId3">
            <a:alphaModFix/>
          </a:blip>
          <a:stretch>
            <a:fillRect/>
          </a:stretch>
        </p:blipFill>
        <p:spPr>
          <a:xfrm>
            <a:off x="2047925" y="1312250"/>
            <a:ext cx="5162550" cy="27622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46"/>
          <p:cNvPicPr preferRelativeResize="0"/>
          <p:nvPr/>
        </p:nvPicPr>
        <p:blipFill>
          <a:blip r:embed="rId3">
            <a:alphaModFix/>
          </a:blip>
          <a:stretch>
            <a:fillRect/>
          </a:stretch>
        </p:blipFill>
        <p:spPr>
          <a:xfrm>
            <a:off x="152400" y="301100"/>
            <a:ext cx="8839197" cy="454130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7"/>
          <p:cNvSpPr txBox="1"/>
          <p:nvPr/>
        </p:nvSpPr>
        <p:spPr>
          <a:xfrm>
            <a:off x="822900" y="134900"/>
            <a:ext cx="74982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lt1"/>
                </a:solidFill>
                <a:latin typeface="Maven Pro"/>
                <a:ea typeface="Maven Pro"/>
                <a:cs typeface="Maven Pro"/>
                <a:sym typeface="Maven Pro"/>
              </a:rPr>
              <a:t>5.3 Tìm theo tác giả</a:t>
            </a:r>
            <a:endParaRPr sz="4800" dirty="0">
              <a:solidFill>
                <a:schemeClr val="lt1"/>
              </a:solidFill>
              <a:latin typeface="Maven Pro"/>
              <a:ea typeface="Maven Pro"/>
              <a:cs typeface="Maven Pro"/>
              <a:sym typeface="Maven Pro"/>
            </a:endParaRPr>
          </a:p>
        </p:txBody>
      </p:sp>
      <p:pic>
        <p:nvPicPr>
          <p:cNvPr id="697" name="Google Shape;697;p47"/>
          <p:cNvPicPr preferRelativeResize="0"/>
          <p:nvPr/>
        </p:nvPicPr>
        <p:blipFill>
          <a:blip r:embed="rId3">
            <a:alphaModFix/>
          </a:blip>
          <a:stretch>
            <a:fillRect/>
          </a:stretch>
        </p:blipFill>
        <p:spPr>
          <a:xfrm>
            <a:off x="1466850" y="1060800"/>
            <a:ext cx="6810375" cy="3486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48"/>
          <p:cNvPicPr preferRelativeResize="0"/>
          <p:nvPr/>
        </p:nvPicPr>
        <p:blipFill>
          <a:blip r:embed="rId3">
            <a:alphaModFix/>
          </a:blip>
          <a:stretch>
            <a:fillRect/>
          </a:stretch>
        </p:blipFill>
        <p:spPr>
          <a:xfrm>
            <a:off x="83825" y="1329700"/>
            <a:ext cx="8839201" cy="135613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49"/>
          <p:cNvSpPr txBox="1"/>
          <p:nvPr/>
        </p:nvSpPr>
        <p:spPr>
          <a:xfrm>
            <a:off x="880100" y="131100"/>
            <a:ext cx="74982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dirty="0">
                <a:solidFill>
                  <a:schemeClr val="lt1"/>
                </a:solidFill>
                <a:latin typeface="Maven Pro"/>
                <a:ea typeface="Maven Pro"/>
                <a:cs typeface="Maven Pro"/>
                <a:sym typeface="Maven Pro"/>
              </a:rPr>
              <a:t>5.4 Tìm theo nhà sản xuất</a:t>
            </a:r>
            <a:endParaRPr sz="4800" dirty="0">
              <a:solidFill>
                <a:schemeClr val="lt1"/>
              </a:solidFill>
              <a:latin typeface="Maven Pro"/>
              <a:ea typeface="Maven Pro"/>
              <a:cs typeface="Maven Pro"/>
              <a:sym typeface="Maven Pro"/>
            </a:endParaRPr>
          </a:p>
        </p:txBody>
      </p:sp>
      <p:pic>
        <p:nvPicPr>
          <p:cNvPr id="708" name="Google Shape;708;p49"/>
          <p:cNvPicPr preferRelativeResize="0"/>
          <p:nvPr/>
        </p:nvPicPr>
        <p:blipFill>
          <a:blip r:embed="rId3">
            <a:alphaModFix/>
          </a:blip>
          <a:stretch>
            <a:fillRect/>
          </a:stretch>
        </p:blipFill>
        <p:spPr>
          <a:xfrm>
            <a:off x="1089650" y="1026500"/>
            <a:ext cx="6534150" cy="35242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50"/>
          <p:cNvPicPr preferRelativeResize="0"/>
          <p:nvPr/>
        </p:nvPicPr>
        <p:blipFill>
          <a:blip r:embed="rId3">
            <a:alphaModFix/>
          </a:blip>
          <a:stretch>
            <a:fillRect/>
          </a:stretch>
        </p:blipFill>
        <p:spPr>
          <a:xfrm>
            <a:off x="152400" y="552450"/>
            <a:ext cx="8839201" cy="35679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51"/>
          <p:cNvSpPr txBox="1">
            <a:spLocks noGrp="1"/>
          </p:cNvSpPr>
          <p:nvPr>
            <p:ph type="ctrTitle"/>
          </p:nvPr>
        </p:nvSpPr>
        <p:spPr>
          <a:xfrm>
            <a:off x="332200" y="230650"/>
            <a:ext cx="8488500" cy="8373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dirty="0"/>
              <a:t>6. Chức năng mượn sách</a:t>
            </a:r>
            <a:endParaRPr dirty="0"/>
          </a:p>
        </p:txBody>
      </p:sp>
      <p:sp>
        <p:nvSpPr>
          <p:cNvPr id="719" name="Google Shape;719;p51"/>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720" name="Google Shape;720;p51"/>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721" name="Google Shape;721;p51"/>
          <p:cNvPicPr preferRelativeResize="0"/>
          <p:nvPr/>
        </p:nvPicPr>
        <p:blipFill>
          <a:blip r:embed="rId3">
            <a:alphaModFix/>
          </a:blip>
          <a:stretch>
            <a:fillRect/>
          </a:stretch>
        </p:blipFill>
        <p:spPr>
          <a:xfrm>
            <a:off x="427325" y="1128725"/>
            <a:ext cx="4028850" cy="3770750"/>
          </a:xfrm>
          <a:prstGeom prst="rect">
            <a:avLst/>
          </a:prstGeom>
          <a:noFill/>
          <a:ln>
            <a:noFill/>
          </a:ln>
        </p:spPr>
      </p:pic>
      <p:pic>
        <p:nvPicPr>
          <p:cNvPr id="722" name="Google Shape;722;p51"/>
          <p:cNvPicPr preferRelativeResize="0"/>
          <p:nvPr/>
        </p:nvPicPr>
        <p:blipFill>
          <a:blip r:embed="rId4">
            <a:alphaModFix/>
          </a:blip>
          <a:stretch>
            <a:fillRect/>
          </a:stretch>
        </p:blipFill>
        <p:spPr>
          <a:xfrm>
            <a:off x="4559275" y="1852450"/>
            <a:ext cx="4383025" cy="1898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5"/>
          <p:cNvSpPr txBox="1">
            <a:spLocks noGrp="1"/>
          </p:cNvSpPr>
          <p:nvPr>
            <p:ph type="ctrTitle"/>
          </p:nvPr>
        </p:nvSpPr>
        <p:spPr>
          <a:xfrm>
            <a:off x="1449620" y="2122225"/>
            <a:ext cx="3608100" cy="108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Tổng quan về ngôn ngữ C</a:t>
            </a:r>
            <a:endParaRPr/>
          </a:p>
        </p:txBody>
      </p:sp>
      <p:sp>
        <p:nvSpPr>
          <p:cNvPr id="486" name="Google Shape;486;p25"/>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5"/>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488" name="Google Shape;488;p2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25"/>
          <p:cNvCxnSpPr>
            <a:stCxn id="486"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52"/>
          <p:cNvPicPr preferRelativeResize="0"/>
          <p:nvPr/>
        </p:nvPicPr>
        <p:blipFill>
          <a:blip r:embed="rId3">
            <a:alphaModFix/>
          </a:blip>
          <a:stretch>
            <a:fillRect/>
          </a:stretch>
        </p:blipFill>
        <p:spPr>
          <a:xfrm>
            <a:off x="106675" y="1357975"/>
            <a:ext cx="8839200" cy="282023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53"/>
          <p:cNvSpPr txBox="1">
            <a:spLocks noGrp="1"/>
          </p:cNvSpPr>
          <p:nvPr>
            <p:ph type="ctrTitle"/>
          </p:nvPr>
        </p:nvSpPr>
        <p:spPr>
          <a:xfrm>
            <a:off x="74450" y="377000"/>
            <a:ext cx="8734270" cy="8373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dirty="0"/>
              <a:t>6.1 Xuất danh sách người mượn</a:t>
            </a:r>
            <a:endParaRPr dirty="0"/>
          </a:p>
        </p:txBody>
      </p:sp>
      <p:sp>
        <p:nvSpPr>
          <p:cNvPr id="733" name="Google Shape;733;p53"/>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734" name="Google Shape;734;p53"/>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735" name="Google Shape;735;p53"/>
          <p:cNvPicPr preferRelativeResize="0"/>
          <p:nvPr/>
        </p:nvPicPr>
        <p:blipFill>
          <a:blip r:embed="rId3">
            <a:alphaModFix/>
          </a:blip>
          <a:stretch>
            <a:fillRect/>
          </a:stretch>
        </p:blipFill>
        <p:spPr>
          <a:xfrm>
            <a:off x="1905000" y="1435450"/>
            <a:ext cx="4254475" cy="289516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54"/>
          <p:cNvPicPr preferRelativeResize="0"/>
          <p:nvPr/>
        </p:nvPicPr>
        <p:blipFill>
          <a:blip r:embed="rId3">
            <a:alphaModFix/>
          </a:blip>
          <a:stretch>
            <a:fillRect/>
          </a:stretch>
        </p:blipFill>
        <p:spPr>
          <a:xfrm>
            <a:off x="218278" y="1638300"/>
            <a:ext cx="8853501" cy="1866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5"/>
          <p:cNvSpPr txBox="1">
            <a:spLocks noGrp="1"/>
          </p:cNvSpPr>
          <p:nvPr>
            <p:ph type="ctrTitle"/>
          </p:nvPr>
        </p:nvSpPr>
        <p:spPr>
          <a:xfrm>
            <a:off x="332200" y="230650"/>
            <a:ext cx="8488500" cy="8373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dirty="0"/>
              <a:t>6.2 Mượn sách</a:t>
            </a:r>
            <a:endParaRPr dirty="0"/>
          </a:p>
        </p:txBody>
      </p:sp>
      <p:sp>
        <p:nvSpPr>
          <p:cNvPr id="746" name="Google Shape;746;p55"/>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747" name="Google Shape;747;p55"/>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748" name="Google Shape;748;p55"/>
          <p:cNvPicPr preferRelativeResize="0"/>
          <p:nvPr/>
        </p:nvPicPr>
        <p:blipFill>
          <a:blip r:embed="rId3">
            <a:alphaModFix/>
          </a:blip>
          <a:stretch>
            <a:fillRect/>
          </a:stretch>
        </p:blipFill>
        <p:spPr>
          <a:xfrm>
            <a:off x="1306825" y="1321225"/>
            <a:ext cx="6196616" cy="3178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56"/>
          <p:cNvPicPr preferRelativeResize="0"/>
          <p:nvPr/>
        </p:nvPicPr>
        <p:blipFill>
          <a:blip r:embed="rId3">
            <a:alphaModFix/>
          </a:blip>
          <a:stretch>
            <a:fillRect/>
          </a:stretch>
        </p:blipFill>
        <p:spPr>
          <a:xfrm>
            <a:off x="152400" y="152400"/>
            <a:ext cx="8839201" cy="480066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57"/>
          <p:cNvSpPr txBox="1">
            <a:spLocks noGrp="1"/>
          </p:cNvSpPr>
          <p:nvPr>
            <p:ph type="ctrTitle"/>
          </p:nvPr>
        </p:nvSpPr>
        <p:spPr>
          <a:xfrm>
            <a:off x="332200" y="230650"/>
            <a:ext cx="8488500" cy="837300"/>
          </a:xfrm>
          <a:prstGeom prst="rect">
            <a:avLst/>
          </a:prstGeom>
        </p:spPr>
        <p:txBody>
          <a:bodyPr spcFirstLastPara="1" wrap="square" lIns="91425" tIns="91425" rIns="91425" bIns="91425" anchor="b" anchorCtr="0">
            <a:noAutofit/>
          </a:bodyPr>
          <a:lstStyle/>
          <a:p>
            <a:pPr marL="457200" lvl="0" indent="0" algn="ctr" rtl="0">
              <a:spcBef>
                <a:spcPts val="0"/>
              </a:spcBef>
              <a:spcAft>
                <a:spcPts val="0"/>
              </a:spcAft>
              <a:buNone/>
            </a:pPr>
            <a:r>
              <a:rPr lang="en" dirty="0"/>
              <a:t>6.3 Trả sách</a:t>
            </a:r>
            <a:endParaRPr dirty="0"/>
          </a:p>
        </p:txBody>
      </p:sp>
      <p:sp>
        <p:nvSpPr>
          <p:cNvPr id="759" name="Google Shape;759;p57"/>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760" name="Google Shape;760;p57"/>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pic>
        <p:nvPicPr>
          <p:cNvPr id="761" name="Google Shape;761;p57"/>
          <p:cNvPicPr preferRelativeResize="0"/>
          <p:nvPr/>
        </p:nvPicPr>
        <p:blipFill>
          <a:blip r:embed="rId3">
            <a:alphaModFix/>
          </a:blip>
          <a:stretch>
            <a:fillRect/>
          </a:stretch>
        </p:blipFill>
        <p:spPr>
          <a:xfrm>
            <a:off x="118100" y="1172625"/>
            <a:ext cx="4441175" cy="3433675"/>
          </a:xfrm>
          <a:prstGeom prst="rect">
            <a:avLst/>
          </a:prstGeom>
          <a:noFill/>
          <a:ln>
            <a:noFill/>
          </a:ln>
        </p:spPr>
      </p:pic>
      <p:pic>
        <p:nvPicPr>
          <p:cNvPr id="762" name="Google Shape;762;p57"/>
          <p:cNvPicPr preferRelativeResize="0"/>
          <p:nvPr/>
        </p:nvPicPr>
        <p:blipFill>
          <a:blip r:embed="rId4">
            <a:alphaModFix/>
          </a:blip>
          <a:stretch>
            <a:fillRect/>
          </a:stretch>
        </p:blipFill>
        <p:spPr>
          <a:xfrm>
            <a:off x="4655825" y="1172625"/>
            <a:ext cx="4339575" cy="337652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58"/>
          <p:cNvPicPr preferRelativeResize="0"/>
          <p:nvPr/>
        </p:nvPicPr>
        <p:blipFill rotWithShape="1">
          <a:blip r:embed="rId3">
            <a:alphaModFix/>
          </a:blip>
          <a:srcRect l="-1030" r="1030"/>
          <a:stretch/>
        </p:blipFill>
        <p:spPr>
          <a:xfrm>
            <a:off x="0" y="872500"/>
            <a:ext cx="8839200" cy="328961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59"/>
          <p:cNvSpPr txBox="1">
            <a:spLocks noGrp="1"/>
          </p:cNvSpPr>
          <p:nvPr>
            <p:ph type="ctrTitle"/>
          </p:nvPr>
        </p:nvSpPr>
        <p:spPr>
          <a:xfrm>
            <a:off x="1524795" y="1868575"/>
            <a:ext cx="3608100" cy="108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Kết luận</a:t>
            </a:r>
            <a:endParaRPr/>
          </a:p>
        </p:txBody>
      </p:sp>
      <p:sp>
        <p:nvSpPr>
          <p:cNvPr id="773" name="Google Shape;773;p5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9"/>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775" name="Google Shape;775;p5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 name="Google Shape;777;p59"/>
          <p:cNvCxnSpPr>
            <a:stCxn id="773"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0"/>
          <p:cNvSpPr txBox="1">
            <a:spLocks noGrp="1"/>
          </p:cNvSpPr>
          <p:nvPr>
            <p:ph type="ctrTitle"/>
          </p:nvPr>
        </p:nvSpPr>
        <p:spPr>
          <a:xfrm>
            <a:off x="331475" y="519775"/>
            <a:ext cx="8744100" cy="92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100" dirty="0"/>
              <a:t>Qua chương trình chúng ta đã đạt được</a:t>
            </a:r>
            <a:endParaRPr sz="4100" dirty="0"/>
          </a:p>
        </p:txBody>
      </p:sp>
      <p:sp>
        <p:nvSpPr>
          <p:cNvPr id="783" name="Google Shape;783;p60"/>
          <p:cNvSpPr txBox="1">
            <a:spLocks noGrp="1"/>
          </p:cNvSpPr>
          <p:nvPr>
            <p:ph type="subTitle" idx="1"/>
          </p:nvPr>
        </p:nvSpPr>
        <p:spPr>
          <a:xfrm>
            <a:off x="331475" y="1680200"/>
            <a:ext cx="8515200" cy="30747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Clr>
                <a:schemeClr val="lt1"/>
              </a:buClr>
              <a:buSzPts val="2000"/>
              <a:buFont typeface="Arial"/>
              <a:buChar char="●"/>
            </a:pPr>
            <a:r>
              <a:rPr lang="en">
                <a:solidFill>
                  <a:srgbClr val="F2F2F2"/>
                </a:solidFill>
                <a:latin typeface="Arial"/>
                <a:ea typeface="Arial"/>
                <a:cs typeface="Arial"/>
                <a:sym typeface="Arial"/>
              </a:rPr>
              <a:t>Chương trình được xây dựng đã đáp ứng hầu hết các yêu cầu của một bài toán quản lý thư viện</a:t>
            </a:r>
            <a:endParaRPr>
              <a:solidFill>
                <a:srgbClr val="F2F2F2"/>
              </a:solidFill>
              <a:latin typeface="Arial"/>
              <a:ea typeface="Arial"/>
              <a:cs typeface="Arial"/>
              <a:sym typeface="Arial"/>
            </a:endParaRPr>
          </a:p>
          <a:p>
            <a:pPr marL="0" lvl="0" indent="0" algn="just" rtl="0">
              <a:spcBef>
                <a:spcPts val="0"/>
              </a:spcBef>
              <a:spcAft>
                <a:spcPts val="0"/>
              </a:spcAft>
              <a:buNone/>
            </a:pPr>
            <a:endParaRPr>
              <a:solidFill>
                <a:srgbClr val="F2F2F2"/>
              </a:solidFill>
              <a:latin typeface="Arial"/>
              <a:ea typeface="Arial"/>
              <a:cs typeface="Arial"/>
              <a:sym typeface="Arial"/>
            </a:endParaRPr>
          </a:p>
          <a:p>
            <a:pPr marL="0" lvl="0" indent="0" algn="just" rtl="0">
              <a:spcBef>
                <a:spcPts val="0"/>
              </a:spcBef>
              <a:spcAft>
                <a:spcPts val="0"/>
              </a:spcAft>
              <a:buNone/>
            </a:pPr>
            <a:endParaRPr>
              <a:solidFill>
                <a:srgbClr val="F2F2F2"/>
              </a:solidFill>
              <a:latin typeface="Arial"/>
              <a:ea typeface="Arial"/>
              <a:cs typeface="Arial"/>
              <a:sym typeface="Arial"/>
            </a:endParaRPr>
          </a:p>
          <a:p>
            <a:pPr marL="457200" lvl="0" indent="-355600" algn="just" rtl="0">
              <a:spcBef>
                <a:spcPts val="0"/>
              </a:spcBef>
              <a:spcAft>
                <a:spcPts val="0"/>
              </a:spcAft>
              <a:buClr>
                <a:schemeClr val="lt1"/>
              </a:buClr>
              <a:buSzPts val="2000"/>
              <a:buFont typeface="Arial"/>
              <a:buChar char="●"/>
            </a:pPr>
            <a:r>
              <a:rPr lang="en">
                <a:latin typeface="Arial"/>
                <a:ea typeface="Arial"/>
                <a:cs typeface="Arial"/>
                <a:sym typeface="Arial"/>
              </a:rPr>
              <a:t>hỗ trợ độc giả trong việc tra cứu, mượn sách, đồng thời thực hiện các chức năng quản lý khác như thêm, xóa sách, cập nhật thông tin sách, thông tin người mượn</a:t>
            </a:r>
            <a:endParaRPr>
              <a:latin typeface="Arial"/>
              <a:ea typeface="Arial"/>
              <a:cs typeface="Arial"/>
              <a:sym typeface="Arial"/>
            </a:endParaRPr>
          </a:p>
          <a:p>
            <a:pPr marL="457200" lvl="0" indent="0" algn="just" rtl="0">
              <a:spcBef>
                <a:spcPts val="0"/>
              </a:spcBef>
              <a:spcAft>
                <a:spcPts val="0"/>
              </a:spcAft>
              <a:buNone/>
            </a:pPr>
            <a:endParaRPr>
              <a:latin typeface="Arial"/>
              <a:ea typeface="Arial"/>
              <a:cs typeface="Arial"/>
              <a:sym typeface="Arial"/>
            </a:endParaRPr>
          </a:p>
          <a:p>
            <a:pPr marL="457200" lvl="0" indent="-304800" algn="just" rtl="0">
              <a:spcBef>
                <a:spcPts val="0"/>
              </a:spcBef>
              <a:spcAft>
                <a:spcPts val="0"/>
              </a:spcAft>
              <a:buClr>
                <a:schemeClr val="lt1"/>
              </a:buClr>
              <a:buSzPts val="1200"/>
              <a:buFont typeface="Arial"/>
              <a:buChar char="●"/>
            </a:pPr>
            <a:r>
              <a:rPr lang="en">
                <a:latin typeface="Arial"/>
                <a:ea typeface="Arial"/>
                <a:cs typeface="Arial"/>
                <a:sym typeface="Arial"/>
              </a:rPr>
              <a:t>Tuy nhiên chương trình vẫn còn nhiều hạn chế mong thầy cô và các bạn góp ý để chúng em cải thiện.</a:t>
            </a:r>
            <a:endParaRPr>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1"/>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89" name="Google Shape;789;p61"/>
          <p:cNvSpPr txBox="1">
            <a:spLocks noGrp="1"/>
          </p:cNvSpPr>
          <p:nvPr>
            <p:ph type="subTitle" idx="1"/>
          </p:nvPr>
        </p:nvSpPr>
        <p:spPr>
          <a:xfrm>
            <a:off x="959300" y="551425"/>
            <a:ext cx="77037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chemeClr val="accent2"/>
                </a:solidFill>
              </a:rPr>
              <a:t>BÀi thuyết trình đến đây là kết thúc cảm ơn mọi người đã chú ý lắng nghe</a:t>
            </a:r>
            <a:endParaRPr sz="3300"/>
          </a:p>
        </p:txBody>
      </p:sp>
      <p:sp>
        <p:nvSpPr>
          <p:cNvPr id="790" name="Google Shape;790;p61"/>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61"/>
          <p:cNvGrpSpPr/>
          <p:nvPr/>
        </p:nvGrpSpPr>
        <p:grpSpPr>
          <a:xfrm>
            <a:off x="7981434" y="-1177061"/>
            <a:ext cx="203789" cy="1274754"/>
            <a:chOff x="2877432" y="975334"/>
            <a:chExt cx="188886" cy="1181531"/>
          </a:xfrm>
        </p:grpSpPr>
        <p:sp>
          <p:nvSpPr>
            <p:cNvPr id="792" name="Google Shape;792;p6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61"/>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1"/>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6"/>
          <p:cNvSpPr txBox="1">
            <a:spLocks noGrp="1"/>
          </p:cNvSpPr>
          <p:nvPr>
            <p:ph type="body" idx="1"/>
          </p:nvPr>
        </p:nvSpPr>
        <p:spPr>
          <a:xfrm>
            <a:off x="618825" y="1324825"/>
            <a:ext cx="3534300" cy="209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Ngôn ngữ lập trình C là một ngôn ngữ mệnh lệnh được phát triển từ đầu thập niên 1970 bởi Dennis Ritchie để dùng trong hệ điều hành UNIX. </a:t>
            </a:r>
            <a:br>
              <a:rPr lang="en"/>
            </a:br>
            <a:r>
              <a:rPr lang="en" dirty="0"/>
              <a:t>Từ đó, ngôn ngữ này đã lan rộng ra nhiều hệ điều hành khác và trở thành một những ngôn ngữ phổ dụng nhất.</a:t>
            </a:r>
            <a:endParaRPr dirty="0"/>
          </a:p>
        </p:txBody>
      </p:sp>
      <p:sp>
        <p:nvSpPr>
          <p:cNvPr id="496" name="Google Shape;496;p26"/>
          <p:cNvSpPr txBox="1">
            <a:spLocks noGrp="1"/>
          </p:cNvSpPr>
          <p:nvPr>
            <p:ph type="ctrTitle"/>
          </p:nvPr>
        </p:nvSpPr>
        <p:spPr>
          <a:xfrm>
            <a:off x="618825" y="411675"/>
            <a:ext cx="3665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Ngôn ngữ lập trình C</a:t>
            </a:r>
            <a:endParaRPr/>
          </a:p>
        </p:txBody>
      </p:sp>
      <p:grpSp>
        <p:nvGrpSpPr>
          <p:cNvPr id="497" name="Google Shape;497;p26"/>
          <p:cNvGrpSpPr/>
          <p:nvPr/>
        </p:nvGrpSpPr>
        <p:grpSpPr>
          <a:xfrm>
            <a:off x="4834661" y="989482"/>
            <a:ext cx="2851442" cy="3213988"/>
            <a:chOff x="2501950" y="1507050"/>
            <a:chExt cx="2392350" cy="2696525"/>
          </a:xfrm>
        </p:grpSpPr>
        <p:sp>
          <p:nvSpPr>
            <p:cNvPr id="498" name="Google Shape;498;p26"/>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6"/>
          <p:cNvGrpSpPr/>
          <p:nvPr/>
        </p:nvGrpSpPr>
        <p:grpSpPr>
          <a:xfrm>
            <a:off x="7686104" y="-476250"/>
            <a:ext cx="2291257" cy="2922300"/>
            <a:chOff x="4882900" y="-64350"/>
            <a:chExt cx="2493750" cy="2922300"/>
          </a:xfrm>
        </p:grpSpPr>
        <p:sp>
          <p:nvSpPr>
            <p:cNvPr id="518" name="Google Shape;518;p26"/>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26"/>
          <p:cNvPicPr preferRelativeResize="0"/>
          <p:nvPr/>
        </p:nvPicPr>
        <p:blipFill>
          <a:blip r:embed="rId3">
            <a:alphaModFix/>
          </a:blip>
          <a:stretch>
            <a:fillRect/>
          </a:stretch>
        </p:blipFill>
        <p:spPr>
          <a:xfrm>
            <a:off x="5282075" y="1193500"/>
            <a:ext cx="2200950" cy="1866825"/>
          </a:xfrm>
          <a:prstGeom prst="rect">
            <a:avLst/>
          </a:prstGeom>
          <a:noFill/>
          <a:ln>
            <a:noFill/>
          </a:ln>
          <a:effectLst>
            <a:reflection endPos="30000" dist="38100" dir="5400000" fadeDir="5400012" sy="-100000" algn="bl" rotWithShape="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1000"/>
                                        <p:tgtEl>
                                          <p:spTgt spid="5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fade">
                                      <p:cBhvr>
                                        <p:cTn id="12"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27"/>
          <p:cNvSpPr txBox="1">
            <a:spLocks noGrp="1"/>
          </p:cNvSpPr>
          <p:nvPr>
            <p:ph type="body" idx="1"/>
          </p:nvPr>
        </p:nvSpPr>
        <p:spPr>
          <a:xfrm>
            <a:off x="618825" y="1324825"/>
            <a:ext cx="3534300" cy="29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 kiến thức thiết yếu:</a:t>
            </a:r>
            <a:endParaRPr/>
          </a:p>
          <a:p>
            <a:pPr marL="457200" lvl="0" indent="-342900" algn="l" rtl="0">
              <a:spcBef>
                <a:spcPts val="0"/>
              </a:spcBef>
              <a:spcAft>
                <a:spcPts val="0"/>
              </a:spcAft>
              <a:buSzPts val="1800"/>
              <a:buChar char="●"/>
            </a:pPr>
            <a:r>
              <a:rPr lang="en"/>
              <a:t>Cấu trúc rẽ nhánh</a:t>
            </a:r>
            <a:endParaRPr/>
          </a:p>
          <a:p>
            <a:pPr marL="457200" lvl="0" indent="-342900" algn="l" rtl="0">
              <a:spcBef>
                <a:spcPts val="0"/>
              </a:spcBef>
              <a:spcAft>
                <a:spcPts val="0"/>
              </a:spcAft>
              <a:buSzPts val="1800"/>
              <a:buChar char="●"/>
            </a:pPr>
            <a:r>
              <a:rPr lang="en"/>
              <a:t>Vòng lặp</a:t>
            </a:r>
            <a:endParaRPr/>
          </a:p>
          <a:p>
            <a:pPr marL="457200" lvl="0" indent="-342900" algn="l" rtl="0">
              <a:spcBef>
                <a:spcPts val="0"/>
              </a:spcBef>
              <a:spcAft>
                <a:spcPts val="0"/>
              </a:spcAft>
              <a:buSzPts val="1800"/>
              <a:buChar char="●"/>
            </a:pPr>
            <a:r>
              <a:rPr lang="en"/>
              <a:t>Hàm</a:t>
            </a:r>
            <a:endParaRPr/>
          </a:p>
          <a:p>
            <a:pPr marL="457200" lvl="0" indent="-342900" algn="l" rtl="0">
              <a:spcBef>
                <a:spcPts val="0"/>
              </a:spcBef>
              <a:spcAft>
                <a:spcPts val="0"/>
              </a:spcAft>
              <a:buSzPts val="1800"/>
              <a:buChar char="●"/>
            </a:pPr>
            <a:r>
              <a:rPr lang="en"/>
              <a:t>Struct</a:t>
            </a:r>
            <a:endParaRPr/>
          </a:p>
          <a:p>
            <a:pPr marL="457200" lvl="0" indent="-342900" algn="l" rtl="0">
              <a:spcBef>
                <a:spcPts val="0"/>
              </a:spcBef>
              <a:spcAft>
                <a:spcPts val="0"/>
              </a:spcAft>
              <a:buSzPts val="1800"/>
              <a:buChar char="●"/>
            </a:pPr>
            <a:r>
              <a:rPr lang="en"/>
              <a:t>Đọc/ghi file</a:t>
            </a:r>
            <a:endParaRPr/>
          </a:p>
          <a:p>
            <a:pPr marL="457200" lvl="0" indent="-342900" algn="l" rtl="0">
              <a:spcBef>
                <a:spcPts val="0"/>
              </a:spcBef>
              <a:spcAft>
                <a:spcPts val="0"/>
              </a:spcAft>
              <a:buSzPts val="1800"/>
              <a:buChar char="●"/>
            </a:pPr>
            <a:r>
              <a:rPr lang="en"/>
              <a:t>Danh sách liên kết</a:t>
            </a:r>
            <a:endParaRPr/>
          </a:p>
          <a:p>
            <a:pPr marL="0" lvl="0" indent="0" algn="l" rtl="0">
              <a:spcBef>
                <a:spcPts val="0"/>
              </a:spcBef>
              <a:spcAft>
                <a:spcPts val="0"/>
              </a:spcAft>
              <a:buNone/>
            </a:pPr>
            <a:endParaRPr/>
          </a:p>
        </p:txBody>
      </p:sp>
      <p:sp>
        <p:nvSpPr>
          <p:cNvPr id="529" name="Google Shape;529;p27"/>
          <p:cNvSpPr txBox="1">
            <a:spLocks noGrp="1"/>
          </p:cNvSpPr>
          <p:nvPr>
            <p:ph type="ctrTitle"/>
          </p:nvPr>
        </p:nvSpPr>
        <p:spPr>
          <a:xfrm>
            <a:off x="618825" y="411675"/>
            <a:ext cx="3665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Ngôn ngữ lập trình C</a:t>
            </a:r>
            <a:endParaRPr/>
          </a:p>
        </p:txBody>
      </p:sp>
      <p:grpSp>
        <p:nvGrpSpPr>
          <p:cNvPr id="530" name="Google Shape;530;p27"/>
          <p:cNvGrpSpPr/>
          <p:nvPr/>
        </p:nvGrpSpPr>
        <p:grpSpPr>
          <a:xfrm>
            <a:off x="4834661" y="989482"/>
            <a:ext cx="2851442" cy="3213988"/>
            <a:chOff x="2501950" y="1507050"/>
            <a:chExt cx="2392350" cy="2696525"/>
          </a:xfrm>
        </p:grpSpPr>
        <p:sp>
          <p:nvSpPr>
            <p:cNvPr id="531" name="Google Shape;531;p27"/>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27"/>
          <p:cNvGrpSpPr/>
          <p:nvPr/>
        </p:nvGrpSpPr>
        <p:grpSpPr>
          <a:xfrm>
            <a:off x="7686104" y="-476250"/>
            <a:ext cx="2291257" cy="2922300"/>
            <a:chOff x="4882900" y="-64350"/>
            <a:chExt cx="2493750" cy="2922300"/>
          </a:xfrm>
        </p:grpSpPr>
        <p:sp>
          <p:nvSpPr>
            <p:cNvPr id="551" name="Google Shape;551;p27"/>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6" name="Google Shape;556;p27"/>
          <p:cNvPicPr preferRelativeResize="0"/>
          <p:nvPr/>
        </p:nvPicPr>
        <p:blipFill>
          <a:blip r:embed="rId3">
            <a:alphaModFix/>
          </a:blip>
          <a:stretch>
            <a:fillRect/>
          </a:stretch>
        </p:blipFill>
        <p:spPr>
          <a:xfrm>
            <a:off x="5219059" y="1135325"/>
            <a:ext cx="2358541" cy="29223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8"/>
          <p:cNvSpPr txBox="1">
            <a:spLocks noGrp="1"/>
          </p:cNvSpPr>
          <p:nvPr>
            <p:ph type="ctrTitle"/>
          </p:nvPr>
        </p:nvSpPr>
        <p:spPr>
          <a:xfrm>
            <a:off x="826825" y="1700525"/>
            <a:ext cx="4853700" cy="118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Lý do chọn đề tài</a:t>
            </a:r>
            <a:endParaRPr/>
          </a:p>
        </p:txBody>
      </p:sp>
      <p:sp>
        <p:nvSpPr>
          <p:cNvPr id="562" name="Google Shape;562;p28"/>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564" name="Google Shape;564;p28"/>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 name="Google Shape;566;p28"/>
          <p:cNvCxnSpPr>
            <a:stCxn id="562"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subTitle" idx="1"/>
          </p:nvPr>
        </p:nvSpPr>
        <p:spPr>
          <a:xfrm>
            <a:off x="671425" y="457200"/>
            <a:ext cx="7788600" cy="41376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100">
                <a:latin typeface="Times New Roman"/>
                <a:ea typeface="Times New Roman"/>
                <a:cs typeface="Times New Roman"/>
                <a:sym typeface="Times New Roman"/>
              </a:rPr>
              <a:t> </a:t>
            </a:r>
            <a:r>
              <a:rPr lang="en" sz="1700">
                <a:latin typeface="Arial"/>
                <a:ea typeface="Arial"/>
                <a:cs typeface="Arial"/>
                <a:sym typeface="Arial"/>
              </a:rPr>
              <a:t>Nước ta hiện nay, việc áp dụng vi tính hóa trong quản lý tại các cơ quan, xí nghiệp, tổ chức đang rất phổ biến và trở nên cấp thiết, bởi ngành nghề nào cũng đòi hỏi con người phải xử lý khối lượng công việc khổng lồ, và những kiến thức, những suy nghĩ, những đào tạo chuyên sâu. Một vấn đề cấp thiết đặt ra trong quản lý là làm thế nào để chuẩn hóa cách xử lý dữ liệu ở những dịch vụ phổ biến như thư viện, chính vì thế chúng em chọn đề tài “Phân tích thiết kế hệ thống quản lý thư viện sách”.</a:t>
            </a:r>
            <a:endParaRPr sz="1700">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0"/>
          <p:cNvSpPr txBox="1">
            <a:spLocks noGrp="1"/>
          </p:cNvSpPr>
          <p:nvPr>
            <p:ph type="ctrTitle"/>
          </p:nvPr>
        </p:nvSpPr>
        <p:spPr>
          <a:xfrm>
            <a:off x="601000" y="1483675"/>
            <a:ext cx="5074500" cy="244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Xây dựng chương trình quản thư viện</a:t>
            </a:r>
            <a:endParaRPr/>
          </a:p>
          <a:p>
            <a:pPr marL="0" lvl="0" indent="0" algn="ctr" rtl="0">
              <a:spcBef>
                <a:spcPts val="0"/>
              </a:spcBef>
              <a:spcAft>
                <a:spcPts val="0"/>
              </a:spcAft>
              <a:buNone/>
            </a:pPr>
            <a:endParaRPr/>
          </a:p>
        </p:txBody>
      </p:sp>
      <p:sp>
        <p:nvSpPr>
          <p:cNvPr id="577" name="Google Shape;577;p30"/>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579" name="Google Shape;579;p30"/>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30"/>
          <p:cNvCxnSpPr>
            <a:stCxn id="57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1"/>
          <p:cNvSpPr txBox="1">
            <a:spLocks noGrp="1"/>
          </p:cNvSpPr>
          <p:nvPr>
            <p:ph type="ctrTitle"/>
          </p:nvPr>
        </p:nvSpPr>
        <p:spPr>
          <a:xfrm>
            <a:off x="612180" y="230650"/>
            <a:ext cx="7062900" cy="837300"/>
          </a:xfrm>
          <a:prstGeom prst="rect">
            <a:avLst/>
          </a:prstGeom>
        </p:spPr>
        <p:txBody>
          <a:bodyPr spcFirstLastPara="1" wrap="square" lIns="91425" tIns="91425" rIns="91425" bIns="91425" anchor="b" anchorCtr="0">
            <a:noAutofit/>
          </a:bodyPr>
          <a:lstStyle/>
          <a:p>
            <a:pPr marL="457200" lvl="0" indent="-304800" algn="ctr" rtl="0">
              <a:spcBef>
                <a:spcPts val="0"/>
              </a:spcBef>
              <a:spcAft>
                <a:spcPts val="0"/>
              </a:spcAft>
              <a:buSzPts val="1200"/>
              <a:buAutoNum type="arabicParenR"/>
            </a:pPr>
            <a:r>
              <a:rPr lang="en"/>
              <a:t>Tạo struct sách</a:t>
            </a:r>
            <a:endParaRPr/>
          </a:p>
        </p:txBody>
      </p:sp>
      <p:pic>
        <p:nvPicPr>
          <p:cNvPr id="587" name="Google Shape;587;p31"/>
          <p:cNvPicPr preferRelativeResize="0"/>
          <p:nvPr/>
        </p:nvPicPr>
        <p:blipFill>
          <a:blip r:embed="rId3">
            <a:alphaModFix/>
          </a:blip>
          <a:stretch>
            <a:fillRect/>
          </a:stretch>
        </p:blipFill>
        <p:spPr>
          <a:xfrm>
            <a:off x="679350" y="1208900"/>
            <a:ext cx="3190875" cy="3295650"/>
          </a:xfrm>
          <a:prstGeom prst="rect">
            <a:avLst/>
          </a:prstGeom>
          <a:noFill/>
          <a:ln>
            <a:noFill/>
          </a:ln>
        </p:spPr>
      </p:pic>
      <p:sp>
        <p:nvSpPr>
          <p:cNvPr id="588" name="Google Shape;588;p31"/>
          <p:cNvSpPr txBox="1"/>
          <p:nvPr/>
        </p:nvSpPr>
        <p:spPr>
          <a:xfrm>
            <a:off x="4318700" y="1237200"/>
            <a:ext cx="38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589" name="Google Shape;589;p31"/>
          <p:cNvSpPr txBox="1"/>
          <p:nvPr/>
        </p:nvSpPr>
        <p:spPr>
          <a:xfrm>
            <a:off x="4559275" y="1260100"/>
            <a:ext cx="311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590" name="Google Shape;590;p31"/>
          <p:cNvSpPr txBox="1"/>
          <p:nvPr/>
        </p:nvSpPr>
        <p:spPr>
          <a:xfrm>
            <a:off x="4776925" y="1271550"/>
            <a:ext cx="3115800" cy="32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aven Pro"/>
                <a:ea typeface="Maven Pro"/>
                <a:cs typeface="Maven Pro"/>
                <a:sym typeface="Maven Pro"/>
              </a:rPr>
              <a:t>Bao gồm:</a:t>
            </a:r>
            <a:endParaRPr sz="24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Tên sách</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Tên tác giả</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Thể loại</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Mã sách</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Tên nhà xuất bản</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Năm xuất bản</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Số lượng hiện có</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Số lượng người mượn</a:t>
            </a: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Mảng người mượn có kiểu dữ liệu là Human</a:t>
            </a:r>
            <a:endParaRPr sz="1600">
              <a:solidFill>
                <a:schemeClr val="lt1"/>
              </a:solidFill>
              <a:latin typeface="Maven Pro"/>
              <a:ea typeface="Maven Pro"/>
              <a:cs typeface="Maven Pro"/>
              <a:sym typeface="Maven Pr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552</Words>
  <Application>Microsoft Office PowerPoint</Application>
  <PresentationFormat>On-screen Show (16:9)</PresentationFormat>
  <Paragraphs>79</Paragraphs>
  <Slides>39</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Maven Pro</vt:lpstr>
      <vt:lpstr>Times New Roman</vt:lpstr>
      <vt:lpstr>Nunito Light</vt:lpstr>
      <vt:lpstr>Fira Sans Extra Condensed Medium</vt:lpstr>
      <vt:lpstr>Advent Pro SemiBold</vt:lpstr>
      <vt:lpstr>Arial</vt:lpstr>
      <vt:lpstr>Share Tech</vt:lpstr>
      <vt:lpstr>Livvic Light</vt:lpstr>
      <vt:lpstr>Fira Sans Condensed Medium</vt:lpstr>
      <vt:lpstr>Data Science Consulting by Slidesgo</vt:lpstr>
      <vt:lpstr>  Bài báo cáo Quản lý thư viện </vt:lpstr>
      <vt:lpstr>KHÁI QUÁT</vt:lpstr>
      <vt:lpstr>Tổng quan về ngôn ngữ C</vt:lpstr>
      <vt:lpstr>Ngôn ngữ lập trình C</vt:lpstr>
      <vt:lpstr>Ngôn ngữ lập trình C</vt:lpstr>
      <vt:lpstr>Lý do chọn đề tài</vt:lpstr>
      <vt:lpstr>PowerPoint Presentation</vt:lpstr>
      <vt:lpstr>Xây dựng chương trình quản thư viện </vt:lpstr>
      <vt:lpstr>Tạo struct sách</vt:lpstr>
      <vt:lpstr>Struct Human</vt:lpstr>
      <vt:lpstr>1. Chức năng thêm sách</vt:lpstr>
      <vt:lpstr>2. Chức năng xuất danh sách</vt:lpstr>
      <vt:lpstr>PowerPoint Presentation</vt:lpstr>
      <vt:lpstr>PowerPoint Presentation</vt:lpstr>
      <vt:lpstr>PowerPoint Presentation</vt:lpstr>
      <vt:lpstr>PowerPoint Presentation</vt:lpstr>
      <vt:lpstr>PowerPoint Presentation</vt:lpstr>
      <vt:lpstr>4. Ghi file</vt:lpstr>
      <vt:lpstr>PowerPoint Presentation</vt:lpstr>
      <vt:lpstr>5. Chức năng tìm kiếm thông tin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Chức năng mượn sách</vt:lpstr>
      <vt:lpstr>PowerPoint Presentation</vt:lpstr>
      <vt:lpstr>6.1 Xuất danh sách người mượn</vt:lpstr>
      <vt:lpstr>PowerPoint Presentation</vt:lpstr>
      <vt:lpstr>6.2 Mượn sách</vt:lpstr>
      <vt:lpstr>PowerPoint Presentation</vt:lpstr>
      <vt:lpstr>6.3 Trả sách</vt:lpstr>
      <vt:lpstr>PowerPoint Presentation</vt:lpstr>
      <vt:lpstr>Kết luận</vt:lpstr>
      <vt:lpstr>Qua chương trình chúng ta đã đạt được</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báo cáo </dc:title>
  <cp:lastModifiedBy>tu tran</cp:lastModifiedBy>
  <cp:revision>3</cp:revision>
  <dcterms:modified xsi:type="dcterms:W3CDTF">2022-04-26T08:06:45Z</dcterms:modified>
</cp:coreProperties>
</file>